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67" r:id="rId15"/>
    <p:sldId id="278" r:id="rId16"/>
    <p:sldId id="268" r:id="rId17"/>
    <p:sldId id="269" r:id="rId18"/>
    <p:sldId id="270" r:id="rId19"/>
    <p:sldId id="279" r:id="rId20"/>
    <p:sldId id="271" r:id="rId21"/>
    <p:sldId id="272" r:id="rId22"/>
    <p:sldId id="273" r:id="rId23"/>
    <p:sldId id="280" r:id="rId24"/>
    <p:sldId id="274" r:id="rId25"/>
    <p:sldId id="275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AE42E-431E-2140-8CCC-780AFFEC5BAE}" type="datetimeFigureOut">
              <a:rPr lang="it-IT" smtClean="0"/>
              <a:pPr/>
              <a:t>27/02/2018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2852E-1A27-7E49-985E-336811A95D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7260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2852E-1A27-7E49-985E-336811A95D3E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8492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Prospettive di lavoro a Pisa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Nuove competenze e più flessibilità</a:t>
            </a:r>
          </a:p>
          <a:p>
            <a:r>
              <a:rPr lang="it-IT" dirty="0" smtClean="0"/>
              <a:t> per chi opera nelle imprese della provincia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3125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giovani 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8" b="1338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4047576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quanto concerne le posizioni per le quali è chiesta la </a:t>
            </a:r>
            <a:r>
              <a:rPr lang="it-IT" b="1" dirty="0"/>
              <a:t>laurea,</a:t>
            </a:r>
            <a:r>
              <a:rPr lang="it-IT" dirty="0"/>
              <a:t> se è vero che le difficoltà nel trovare la figura giusta salgono al 37%, la parte del leone è giocata dalla ridotta disponibilità dell’offerta (22%) mentre la carenza di preparazione riguarda appena il 13%: quindi il problema si concentra sulla </a:t>
            </a:r>
            <a:r>
              <a:rPr lang="it-IT" dirty="0" smtClean="0"/>
              <a:t>quantità.</a:t>
            </a:r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40954694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L’inverso </a:t>
            </a:r>
            <a:r>
              <a:rPr lang="it-IT" dirty="0"/>
              <a:t>accade per il personale al quale è chiesto un </a:t>
            </a:r>
            <a:r>
              <a:rPr lang="it-IT" b="1" dirty="0"/>
              <a:t>livello secondario e post-secondario</a:t>
            </a:r>
            <a:r>
              <a:rPr lang="it-IT" dirty="0"/>
              <a:t>. In questo caso, a fronte di una difficoltà a trovare la figura ricercata del 26%, l’inadeguatezza dei candidati sale al 18% mentre la scarsa </a:t>
            </a:r>
            <a:r>
              <a:rPr lang="it-IT" dirty="0" err="1"/>
              <a:t>disponibiltà</a:t>
            </a:r>
            <a:r>
              <a:rPr lang="it-IT" dirty="0"/>
              <a:t> dell’offerta pesa appena il 6%.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21422555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Più l’impresa è virtuosa, più assume</a:t>
            </a:r>
            <a:endParaRPr lang="it-IT" dirty="0"/>
          </a:p>
          <a:p>
            <a:r>
              <a:rPr lang="it-IT" dirty="0"/>
              <a:t>I programmi di assunzione, segnalano come il 59% delle aziende abbia previsto nuove entrate. Una percentuale che sale al 68% tra le imprese che intrattengono relazioni con clienti esteri e al 77% tra quelle che innovano. Di contro, le aziende che non innovano o non hanno rapporti con l’estero hanno tassi di assunzione decisamente più contenuti: rispettivamente il 54% ed il 57%.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7518166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Su 27.900 entrate, il 44% (12.350) sono appannaggio dell’</a:t>
            </a:r>
            <a:r>
              <a:rPr lang="it-IT" b="1" dirty="0"/>
              <a:t>Area produzione di beni ed </a:t>
            </a:r>
            <a:r>
              <a:rPr lang="it-IT" b="1" dirty="0" err="1"/>
              <a:t>erorgazione</a:t>
            </a:r>
            <a:r>
              <a:rPr lang="it-IT" b="1" dirty="0"/>
              <a:t> servizi</a:t>
            </a:r>
            <a:r>
              <a:rPr lang="it-IT" dirty="0"/>
              <a:t>: qui la quota di giovani è più elevata della media (36%) e le difficoltà di reperimento sono inferiori rispetto al complesso della provincia (22%). Seconda piazza (con il 17% degli ingressi, 4.720) per l’</a:t>
            </a:r>
            <a:r>
              <a:rPr lang="it-IT" b="1" dirty="0"/>
              <a:t>Area commerciale e vendita,</a:t>
            </a:r>
            <a:r>
              <a:rPr lang="it-IT" dirty="0"/>
              <a:t> seguita a poca distanza dalla </a:t>
            </a:r>
            <a:r>
              <a:rPr lang="it-IT" b="1" dirty="0"/>
              <a:t>Logistica</a:t>
            </a:r>
            <a:r>
              <a:rPr lang="it-IT" dirty="0"/>
              <a:t> (16%, 4.540).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469613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voro 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22" b="18822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26550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L’Area tecnica e della progettazione</a:t>
            </a:r>
            <a:r>
              <a:rPr lang="it-IT" dirty="0"/>
              <a:t> assorbe il 15% delle assunzioni (4.170): qui il peso degli under 30 è piuttosto contenuto (appena il 17%) mentre le difficoltà di reperimento arrivano al 38% delle posizioni cercate.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6093516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Decisamente più contenuta la domanda espressa dalle imprese pisane per l’</a:t>
            </a:r>
            <a:r>
              <a:rPr lang="it-IT" b="1" dirty="0"/>
              <a:t>Area Direzione e servizi generali </a:t>
            </a:r>
            <a:r>
              <a:rPr lang="it-IT" dirty="0"/>
              <a:t>(4%, 1.140) e </a:t>
            </a:r>
            <a:r>
              <a:rPr lang="it-IT" b="1" dirty="0"/>
              <a:t>Amministrativa</a:t>
            </a:r>
            <a:r>
              <a:rPr lang="it-IT" dirty="0"/>
              <a:t> (3%, 980): per queste, in ragione della maggiore esperienza richiesta, gli sbocchi per i giovani sono pochissimi: appena il 5% è under 30. Per l’area direzionale la difficoltà di reperimento tocca il 35% delle figure in ingresso mentre per quella amministrativa le difficoltà si fermano al 9%.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6251675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Nel 2017 i contratti offerti dalle imprese pisane con dipendenti sono stati nel 18% dei casi a </a:t>
            </a:r>
            <a:r>
              <a:rPr lang="it-IT" b="1" dirty="0"/>
              <a:t>tempo indeterminato</a:t>
            </a:r>
            <a:r>
              <a:rPr lang="it-IT" dirty="0"/>
              <a:t> contro una media regionale del 16% ed una nazionale del 21%. Il </a:t>
            </a:r>
            <a:r>
              <a:rPr lang="it-IT" b="1" dirty="0"/>
              <a:t>tempo determinato</a:t>
            </a:r>
            <a:r>
              <a:rPr lang="it-IT" dirty="0"/>
              <a:t> rappresenta invece il 48% degli altri ingressi: un dato che, sommato al 12% di altri contratti offerti a dipendenti, porta i lavoratori assunti alle dipendenze delle imprese al 77%, a fronte di una media regionale dell’86% e nazionale dell’82%.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2319200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voro-giovani 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63" b="15063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409594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file://</a:t>
            </a:r>
            <a:r>
              <a:rPr lang="pt-BR" dirty="0" err="1"/>
              <a:t>localhost</a:t>
            </a:r>
            <a:r>
              <a:rPr lang="pt-BR" dirty="0"/>
              <a:t>/.file/id=6571367.7491294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  <p:pic>
        <p:nvPicPr>
          <p:cNvPr id="4" name="Immagine 3" descr="lavoro 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335" y="2675467"/>
            <a:ext cx="8706133" cy="400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16158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Tra gli altri contratti offerti ai lavoratori spicca quello di </a:t>
            </a:r>
            <a:r>
              <a:rPr lang="it-IT" b="1" dirty="0"/>
              <a:t>somministrazione, </a:t>
            </a:r>
            <a:r>
              <a:rPr lang="it-IT" dirty="0"/>
              <a:t>offerto al 18% degli assunti, contro una media nazionale dell’11% e regionale del 9%. Il contratto di somministrazione invece riguarda un ingresso su tre nel manifatturiero uno su quattro e nei servizi alle imprese.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30551372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E’ interessante notare come per le professioni altamente qualificate non vengono richieste solamente competenze tecniche ma soprattutto</a:t>
            </a:r>
            <a:r>
              <a:rPr lang="it-IT" i="1" dirty="0"/>
              <a:t> soft: </a:t>
            </a:r>
            <a:r>
              <a:rPr lang="it-IT" dirty="0"/>
              <a:t>la complessità introdotta dalla tecnologia nel mercato del lavoro richiede infatti doti comunicative, flessibilità, capacità di lavorare in gruppo e di </a:t>
            </a:r>
            <a:r>
              <a:rPr lang="it-IT" i="1" dirty="0" err="1"/>
              <a:t>problem</a:t>
            </a:r>
            <a:r>
              <a:rPr lang="it-IT" i="1" dirty="0"/>
              <a:t> </a:t>
            </a:r>
            <a:r>
              <a:rPr lang="it-IT" i="1" dirty="0" err="1"/>
              <a:t>solving</a:t>
            </a:r>
            <a:r>
              <a:rPr lang="it-IT" dirty="0"/>
              <a:t>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430181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domanda delle imprese mostra una forte attenzione al mix di competenze: i dati dell’indagine evidenziano infatti un’elevata richiesta di </a:t>
            </a:r>
            <a:r>
              <a:rPr lang="it-IT" i="1" dirty="0" err="1"/>
              <a:t>skill</a:t>
            </a:r>
            <a:r>
              <a:rPr lang="it-IT" dirty="0"/>
              <a:t> trasversali: la quasi totalità degli ingressi sarà di personale dotato di </a:t>
            </a:r>
            <a:r>
              <a:rPr lang="it-IT" b="1" dirty="0"/>
              <a:t>capacità di adattamento</a:t>
            </a:r>
            <a:r>
              <a:rPr lang="it-IT" dirty="0"/>
              <a:t>, l’83% dovrà avere </a:t>
            </a:r>
            <a:r>
              <a:rPr lang="it-IT" b="1" dirty="0"/>
              <a:t>capacità di lavorare in gruppo</a:t>
            </a:r>
            <a:r>
              <a:rPr lang="it-IT" dirty="0"/>
              <a:t> e l’81% in </a:t>
            </a:r>
            <a:r>
              <a:rPr lang="it-IT" b="1" dirty="0"/>
              <a:t>autonomia</a:t>
            </a:r>
            <a:r>
              <a:rPr lang="it-IT" dirty="0"/>
              <a:t>, il 69% degli assunti dovrà avere buone capacità comunicative in </a:t>
            </a:r>
            <a:r>
              <a:rPr lang="it-IT" b="1" dirty="0"/>
              <a:t>lingua italiana</a:t>
            </a:r>
            <a:r>
              <a:rPr lang="it-IT" dirty="0"/>
              <a:t> ed il 46% addirittura in </a:t>
            </a:r>
            <a:r>
              <a:rPr lang="it-IT" b="1" dirty="0"/>
              <a:t>lingua straniera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3625134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Giovani-lavoro 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63" b="15063"/>
          <a:stretch>
            <a:fillRect/>
          </a:stretch>
        </p:blipFill>
        <p:spPr>
          <a:xfrm>
            <a:off x="175275" y="2580871"/>
            <a:ext cx="8776678" cy="4277129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35115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L’indagine mostra inoltre la richiesta di lavoratori (non solo colletti bianchi) dotati </a:t>
            </a:r>
            <a:r>
              <a:rPr lang="it-IT" b="1" i="1" dirty="0"/>
              <a:t>e-</a:t>
            </a:r>
            <a:r>
              <a:rPr lang="it-IT" b="1" i="1" dirty="0" err="1"/>
              <a:t>skills</a:t>
            </a:r>
            <a:r>
              <a:rPr lang="it-IT" i="1" dirty="0"/>
              <a:t>. </a:t>
            </a:r>
            <a:r>
              <a:rPr lang="it-IT" dirty="0"/>
              <a:t>La </a:t>
            </a:r>
            <a:r>
              <a:rPr lang="it-IT" b="1" dirty="0"/>
              <a:t>capacità di utilizzare linguaggi e metodi informatici e matematici</a:t>
            </a:r>
            <a:r>
              <a:rPr lang="it-IT" dirty="0"/>
              <a:t> interessa infatti il 53% dei posti offerti, il </a:t>
            </a:r>
            <a:r>
              <a:rPr lang="it-IT" b="1" dirty="0"/>
              <a:t>possesso di competenze digitali</a:t>
            </a:r>
            <a:r>
              <a:rPr lang="it-IT" dirty="0"/>
              <a:t> il 57%. La </a:t>
            </a:r>
            <a:r>
              <a:rPr lang="it-IT" b="1" dirty="0"/>
              <a:t>capacità di gestire applicazioni di robotica, big data </a:t>
            </a:r>
            <a:r>
              <a:rPr lang="it-IT" b="1" dirty="0" err="1"/>
              <a:t>IoT</a:t>
            </a:r>
            <a:r>
              <a:rPr lang="it-IT" b="1" dirty="0"/>
              <a:t> e dei processi di “industria 4.0”</a:t>
            </a:r>
            <a:r>
              <a:rPr lang="it-IT" dirty="0"/>
              <a:t> è chiesta al 38% delle figure in ingresso con valori sopra la media per operai e artigiani specializzati. A queste si aggiunge una richiesta trasversale di </a:t>
            </a:r>
            <a:r>
              <a:rPr lang="it-IT" b="1" dirty="0"/>
              <a:t>competenze “green”,</a:t>
            </a:r>
            <a:r>
              <a:rPr lang="it-IT" dirty="0"/>
              <a:t> che è possibile definire come l’attitudine al risparmio energetico e alla sostenibilità ambientale (il 78% delle assunzioni).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8992144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Alternanza scuola lavoro in crescita</a:t>
            </a:r>
            <a:endParaRPr lang="it-IT" dirty="0"/>
          </a:p>
          <a:p>
            <a:r>
              <a:rPr lang="it-IT" dirty="0"/>
              <a:t>Pur con numeri ancora contenuti, i percorsi di alternanza scuola lavoro cominciano lentamente ad entrare nella vita delle imprese. Se infatti nel 2016 il </a:t>
            </a:r>
            <a:r>
              <a:rPr lang="it-IT" b="1" dirty="0"/>
              <a:t>10% delle aziende pisane con dipendenti ha ospitato ragazzi in alternanza</a:t>
            </a:r>
            <a:r>
              <a:rPr lang="it-IT" dirty="0"/>
              <a:t>, nel 2017 la quota è passata al 13%: un valore leggermente superiore a quello regionale (11%) e nazionale (12%). A crescere in provincia di Pisa, nell’ultimo anno, sono soprattutto le realtà con oltre 50 addetti anche se la crescita si registra in tutte le classi dimensionali.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6369537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  <p:pic>
        <p:nvPicPr>
          <p:cNvPr id="8" name="Segnaposto contenuto 7" descr="Giovani lavoro 7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95" b="93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09452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Il </a:t>
            </a:r>
            <a:r>
              <a:rPr lang="it-IT" dirty="0"/>
              <a:t>bilancio 2017 indica come il 59% delle imprese </a:t>
            </a:r>
            <a:r>
              <a:rPr lang="it-IT" dirty="0" smtClean="0"/>
              <a:t>pisane con dipendenti </a:t>
            </a:r>
            <a:r>
              <a:rPr lang="it-IT" dirty="0"/>
              <a:t>abbia effettuato assunzioni che, nel complesso dell’anno, sono arrivate </a:t>
            </a:r>
            <a:r>
              <a:rPr lang="it-IT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 quota 28mila</a:t>
            </a:r>
            <a:r>
              <a:rPr lang="it-IT" dirty="0"/>
              <a:t>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722707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entrate si concentrano </a:t>
            </a:r>
            <a:endParaRPr lang="it-IT" dirty="0" smtClean="0"/>
          </a:p>
          <a:p>
            <a:r>
              <a:rPr lang="it-IT" dirty="0" smtClean="0"/>
              <a:t>nel </a:t>
            </a:r>
            <a:r>
              <a:rPr lang="it-IT" b="1" dirty="0"/>
              <a:t>terziario</a:t>
            </a:r>
            <a:r>
              <a:rPr lang="it-IT" dirty="0"/>
              <a:t> (</a:t>
            </a:r>
            <a:r>
              <a:rPr lang="it-IT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18.730 ingressi</a:t>
            </a:r>
            <a:r>
              <a:rPr lang="it-IT" dirty="0"/>
              <a:t>), </a:t>
            </a:r>
            <a:endParaRPr lang="it-IT" dirty="0" smtClean="0"/>
          </a:p>
          <a:p>
            <a:r>
              <a:rPr lang="it-IT" dirty="0" smtClean="0"/>
              <a:t>seguite </a:t>
            </a:r>
            <a:r>
              <a:rPr lang="it-IT" dirty="0"/>
              <a:t>dall’</a:t>
            </a:r>
            <a:r>
              <a:rPr lang="it-IT" b="1" dirty="0"/>
              <a:t>industria</a:t>
            </a:r>
            <a:r>
              <a:rPr lang="it-IT" dirty="0"/>
              <a:t> (</a:t>
            </a:r>
            <a:r>
              <a:rPr lang="it-IT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7mila</a:t>
            </a:r>
            <a:r>
              <a:rPr lang="it-IT" dirty="0" smtClean="0"/>
              <a:t>)</a:t>
            </a:r>
          </a:p>
          <a:p>
            <a:r>
              <a:rPr lang="it-IT" dirty="0" smtClean="0"/>
              <a:t>e </a:t>
            </a:r>
            <a:r>
              <a:rPr lang="it-IT" dirty="0"/>
              <a:t>dalle </a:t>
            </a:r>
            <a:r>
              <a:rPr lang="it-IT" b="1" dirty="0"/>
              <a:t>costruzioni</a:t>
            </a:r>
            <a:r>
              <a:rPr lang="it-IT" dirty="0"/>
              <a:t> (</a:t>
            </a:r>
            <a:r>
              <a:rPr lang="it-IT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2.170 ingressi</a:t>
            </a:r>
            <a:r>
              <a:rPr lang="it-IT" dirty="0"/>
              <a:t>).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3369202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30% delle assunzioni 2017 ha riguardato giovani lavoratori (32% in Toscana e 34% in Italia), il 27% è stato chiamato per sostituire personale in uscita mentre il 12% è andato a coprire posizioni assenti in azienda fino a quel momento.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2366040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avoro-giovani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4" b="1934"/>
          <a:stretch>
            <a:fillRect/>
          </a:stretch>
        </p:blipFill>
        <p:spPr>
          <a:xfrm>
            <a:off x="327761" y="2675467"/>
            <a:ext cx="8480798" cy="371526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3542903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i="1" dirty="0" err="1"/>
              <a:t>mismatch</a:t>
            </a:r>
            <a:r>
              <a:rPr lang="it-IT" dirty="0"/>
              <a:t> tra domanda ed offerta di lavoro, che nel 2017 arriva ad interessare un occupato su 4, è legato a un problema non solo quantitativo ma anche qualitativo, relativo cioè al </a:t>
            </a:r>
            <a:r>
              <a:rPr lang="it-IT" i="1" dirty="0"/>
              <a:t>gap</a:t>
            </a:r>
            <a:r>
              <a:rPr lang="it-IT" dirty="0"/>
              <a:t> tra le nuove competenze richieste dalle imprese e quelle offerte dai lavoratori. 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3208409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/>
              <a:t>cause della difficoltà di reperimento sono da imputare principalmente alla mancanza di adeguata preparazione dei candidati (13%) non solo ad una loro carenza numerica (9%) o ad altre motivazioni (3%).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5363963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Tuttavia</a:t>
            </a:r>
            <a:r>
              <a:rPr lang="it-IT" dirty="0"/>
              <a:t>, considerando il livello di istruzione richiesto ai soggetti in entrata, emergono situazioni differenziate.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lavoro a Pisa</a:t>
            </a:r>
          </a:p>
        </p:txBody>
      </p:sp>
    </p:spTree>
    <p:extLst>
      <p:ext uri="{BB962C8B-B14F-4D97-AF65-F5344CB8AC3E}">
        <p14:creationId xmlns:p14="http://schemas.microsoft.com/office/powerpoint/2010/main" xmlns="" val="177510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'onda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 d'onda.thmx</Template>
  <TotalTime>52</TotalTime>
  <Words>1201</Words>
  <Application>Microsoft Office PowerPoint</Application>
  <PresentationFormat>Presentazione su schermo (4:3)</PresentationFormat>
  <Paragraphs>57</Paragraphs>
  <Slides>26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Forma d'onda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  <vt:lpstr>Prospettive di lavoro a Pisa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Prospettive di lavoro a Pisa</dc:title>
  <dc:creator>Tommaso Strambi</dc:creator>
  <cp:lastModifiedBy>DELL</cp:lastModifiedBy>
  <cp:revision>5</cp:revision>
  <dcterms:created xsi:type="dcterms:W3CDTF">2018-02-19T09:25:00Z</dcterms:created>
  <dcterms:modified xsi:type="dcterms:W3CDTF">2018-02-27T10:45:59Z</dcterms:modified>
</cp:coreProperties>
</file>